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53.xml.rels" ContentType="application/vnd.openxmlformats-package.relationships+xml"/>
  <Override PartName="/ppt/notesSlides/notesSlide53.xml" ContentType="application/vnd.openxmlformats-officedocument.presentationml.notesSlide+xml"/>
  <Override PartName="/ppt/notesSlides/notesSlide55.xml" ContentType="application/vnd.openxmlformats-officedocument.presentationml.notesSlide+xml"/>
  <Override PartName="/ppt/media/image55.jpeg" ContentType="image/jpeg"/>
  <Override PartName="/ppt/media/image52.png" ContentType="image/png"/>
  <Override PartName="/ppt/media/image51.png" ContentType="image/png"/>
  <Override PartName="/ppt/media/image54.png" ContentType="image/png"/>
  <Override PartName="/ppt/media/image50.jpeg" ContentType="image/jpe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8.png" ContentType="image/png"/>
  <Override PartName="/ppt/media/image15.png" ContentType="image/png"/>
  <Override PartName="/ppt/media/image39.png" ContentType="image/png"/>
  <Override PartName="/ppt/media/image14.png" ContentType="image/png"/>
  <Override PartName="/ppt/media/image16.png" ContentType="image/png"/>
  <Override PartName="/ppt/media/image37.png" ContentType="image/png"/>
  <Override PartName="/ppt/media/image12.png" ContentType="image/png"/>
  <Override PartName="/ppt/media/image10.png" ContentType="image/png"/>
  <Override PartName="/ppt/media/image2.jpeg" ContentType="image/jpeg"/>
  <Override PartName="/ppt/media/image1.jpeg" ContentType="image/jpeg"/>
  <Override PartName="/ppt/media/image3.jpeg" ContentType="image/jpeg"/>
  <Override PartName="/ppt/media/image17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1.png" ContentType="image/png"/>
  <Override PartName="/ppt/media/image36.png" ContentType="image/png"/>
  <Override PartName="/ppt/media/image13.jpeg" ContentType="image/jpeg"/>
  <Override PartName="/ppt/media/image9.png" ContentType="image/png"/>
  <Override PartName="/ppt/media/image7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8.tif" ContentType="image/tiff"/>
  <Override PartName="/ppt/media/image53.jpeg" ContentType="image/jpeg"/>
  <Override PartName="/ppt/media/image4.png" ContentType="image/png"/>
  <Override PartName="/ppt/media/image20.jpeg" ContentType="image/jpeg"/>
  <Override PartName="/ppt/media/image19.png" ContentType="image/png"/>
  <Override PartName="/ppt/media/image35.jpeg" ContentType="image/jpe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7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39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59.xml" ContentType="application/vnd.openxmlformats-officedocument.presentationml.slide+xml"/>
  <Override PartName="/ppt/slides/slide33.xml" ContentType="application/vnd.openxmlformats-officedocument.presentationml.slide+xml"/>
  <Override PartName="/ppt/slides/slide58.xml" ContentType="application/vnd.openxmlformats-officedocument.presentationml.slide+xml"/>
  <Override PartName="/ppt/slides/slide32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56.xml" ContentType="application/vnd.openxmlformats-officedocument.presentationml.slide+xml"/>
  <Override PartName="/ppt/slides/slide30.xml" ContentType="application/vnd.openxmlformats-officedocument.presentationml.slide+xml"/>
  <Override PartName="/ppt/slides/slide5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49.xml" ContentType="application/vnd.openxmlformats-officedocument.presentationml.slide+xml"/>
  <Override PartName="/ppt/slides/slide23.xml" ContentType="application/vnd.openxmlformats-officedocument.presentationml.slide+xml"/>
  <Override PartName="/ppt/slides/slide48.xml" ContentType="application/vnd.openxmlformats-officedocument.presentationml.slide+xml"/>
  <Override PartName="/ppt/slides/slide22.xml" ContentType="application/vnd.openxmlformats-officedocument.presentationml.slide+xml"/>
  <Override PartName="/ppt/slides/slide47.xml" ContentType="application/vnd.openxmlformats-officedocument.presentationml.slide+xml"/>
  <Override PartName="/ppt/slides/slide21.xml" ContentType="application/vnd.openxmlformats-officedocument.presentationml.slide+xml"/>
  <Override PartName="/ppt/slides/_rels/slide79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78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77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26.xml.rels" ContentType="application/vnd.openxmlformats-package.relationships+xml"/>
  <Override PartName="/ppt/slides/_rels/slide75.xml.rels" ContentType="application/vnd.openxmlformats-package.relationships+xml"/>
  <Override PartName="/ppt/slides/_rels/slide36.xml.rels" ContentType="application/vnd.openxmlformats-package.relationships+xml"/>
  <Override PartName="/ppt/slides/_rels/slide5.xml.rels" ContentType="application/vnd.openxmlformats-package.relationships+xml"/>
  <Override PartName="/ppt/slides/_rels/slide25.xml.rels" ContentType="application/vnd.openxmlformats-package.relationships+xml"/>
  <Override PartName="/ppt/slides/_rels/slide74.xml.rels" ContentType="application/vnd.openxmlformats-package.relationships+xml"/>
  <Override PartName="/ppt/slides/_rels/slide35.xml.rels" ContentType="application/vnd.openxmlformats-package.relationships+xml"/>
  <Override PartName="/ppt/slides/_rels/slide70.xml.rels" ContentType="application/vnd.openxmlformats-package.relationships+xml"/>
  <Override PartName="/ppt/slides/_rels/slide4.xml.rels" ContentType="application/vnd.openxmlformats-package.relationships+xml"/>
  <Override PartName="/ppt/slides/_rels/slide45.xml.rels" ContentType="application/vnd.openxmlformats-package.relationships+xml"/>
  <Override PartName="/ppt/slides/_rels/slide24.xml.rels" ContentType="application/vnd.openxmlformats-package.relationships+xml"/>
  <Override PartName="/ppt/slides/_rels/slide7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6.xml.rels" ContentType="application/vnd.openxmlformats-package.relationships+xml"/>
  <Override PartName="/ppt/slides/_rels/slide8.xml.rels" ContentType="application/vnd.openxmlformats-package.relationships+xml"/>
  <Override PartName="/ppt/slides/_rels/slide60.xml.rels" ContentType="application/vnd.openxmlformats-package.relationships+xml"/>
  <Override PartName="/ppt/slides/_rels/slide11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22.xml.rels" ContentType="application/vnd.openxmlformats-package.relationships+xml"/>
  <Override PartName="/ppt/slides/_rels/slide71.xml.rels" ContentType="application/vnd.openxmlformats-package.relationships+xml"/>
  <Override PartName="/ppt/slides/_rels/slide44.xml.rels" ContentType="application/vnd.openxmlformats-package.relationships+xml"/>
  <Override PartName="/ppt/slides/_rels/slide23.xml.rels" ContentType="application/vnd.openxmlformats-package.relationships+xml"/>
  <Override PartName="/ppt/slides/_rels/slide72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69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52.xml.rels" ContentType="application/vnd.openxmlformats-package.relationships+xml"/>
  <Override PartName="/ppt/slides/_rels/slide53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12.xml.rels" ContentType="application/vnd.openxmlformats-package.relationships+xml"/>
  <Override PartName="/ppt/slides/_rels/slide61.xml.rels" ContentType="application/vnd.openxmlformats-package.relationships+xml"/>
  <Override PartName="/ppt/slides/_rels/slide13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16.xml.rels" ContentType="application/vnd.openxmlformats-package.relationships+xml"/>
  <Override PartName="/ppt/slides/_rels/slide65.xml.rels" ContentType="application/vnd.openxmlformats-package.relationships+xml"/>
  <Override PartName="/ppt/slides/_rels/slide17.xml.rels" ContentType="application/vnd.openxmlformats-package.relationships+xml"/>
  <Override PartName="/ppt/slides/_rels/slide66.xml.rels" ContentType="application/vnd.openxmlformats-package.relationships+xml"/>
  <Override PartName="/ppt/slides/_rels/slide18.xml.rels" ContentType="application/vnd.openxmlformats-package.relationships+xml"/>
  <Override PartName="/ppt/slides/_rels/slide67.xml.rels" ContentType="application/vnd.openxmlformats-package.relationships+xml"/>
  <Override PartName="/ppt/slides/_rels/slide19.xml.rels" ContentType="application/vnd.openxmlformats-package.relationships+xml"/>
  <Override PartName="/ppt/slides/_rels/slide68.xml.rels" ContentType="application/vnd.openxmlformats-package.relationships+xml"/>
  <Override PartName="/ppt/slides/slide46.xml" ContentType="application/vnd.openxmlformats-officedocument.presentationml.slide+xml"/>
  <Override PartName="/ppt/slides/slide20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7.xml" ContentType="application/vnd.openxmlformats-officedocument.presentationml.slide+xml"/>
  <Override PartName="/ppt/slides/slide7.xml" ContentType="application/vnd.openxmlformats-officedocument.presentationml.slide+xml"/>
  <Override PartName="/ppt/slides/slide13.xml" ContentType="application/vnd.openxmlformats-officedocument.presentationml.slide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65.xml" ContentType="application/vnd.openxmlformats-officedocument.presentationml.slide+xml"/>
  <Override PartName="/ppt/slides/slide41.xml" ContentType="application/vnd.openxmlformats-officedocument.presentationml.slide+xml"/>
  <Override PartName="/ppt/slides/slide66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43.xml" ContentType="application/vnd.openxmlformats-officedocument.presentationml.slide+xml"/>
  <Override PartName="/ppt/slides/slide68.xml" ContentType="application/vnd.openxmlformats-officedocument.presentationml.slide+xml"/>
  <Override PartName="/ppt/slides/slide44.xml" ContentType="application/vnd.openxmlformats-officedocument.presentationml.slide+xml"/>
  <Override PartName="/ppt/slides/slide69.xml" ContentType="application/vnd.openxmlformats-officedocument.presentationml.slide+xml"/>
  <Override PartName="/ppt/slides/slide50.xml" ContentType="application/vnd.openxmlformats-officedocument.presentationml.slide+xml"/>
  <Override PartName="/ppt/slides/slide75.xml" ContentType="application/vnd.openxmlformats-officedocument.presentationml.slide+xml"/>
  <Override PartName="/ppt/slides/slide51.xml" ContentType="application/vnd.openxmlformats-officedocument.presentationml.slide+xml"/>
  <Override PartName="/ppt/slides/slide76.xml" ContentType="application/vnd.openxmlformats-officedocument.presentationml.slide+xml"/>
  <Override PartName="/ppt/slides/slide52.xml" ContentType="application/vnd.openxmlformats-officedocument.presentationml.slide+xml"/>
  <Override PartName="/ppt/slides/slide77.xml" ContentType="application/vnd.openxmlformats-officedocument.presentationml.slide+xml"/>
  <Override PartName="/ppt/slides/slide53.xml" ContentType="application/vnd.openxmlformats-officedocument.presentationml.slide+xml"/>
  <Override PartName="/ppt/slides/slide78.xml" ContentType="application/vnd.openxmlformats-officedocument.presentationml.slide+xml"/>
  <Override PartName="/ppt/slides/slide54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7994AA6-1615-4CC7-B087-609CFA062280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An element that is positioned absolutely is taken out of the flow and thus takes up no space when placing other elements.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absolutely positioned element is positioned relative to </a:t>
            </a:r>
            <a:r>
              <a:rPr b="0" i="1" lang="en-US" sz="2000" spc="-1" strike="noStrike">
                <a:latin typeface="Arial"/>
              </a:rPr>
              <a:t>nearest positioned ancestor (non-static)</a:t>
            </a:r>
            <a:r>
              <a:rPr b="0" lang="en-US" sz="2000" spc="-1" strike="noStrike">
                <a:latin typeface="Arial"/>
              </a:rPr>
              <a:t>.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If a positioned ancestor doesn't exist, the initial container (body) is used.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0000" rIns="90000" tIns="45000" bIns="45000"/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elements must be positioned (any position other than static)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  <a:ln w="12600">
            <a:solidFill>
              <a:srgbClr val="42719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426960" y="3737520"/>
            <a:ext cx="6335640" cy="338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0" y="2880"/>
            <a:ext cx="9143640" cy="6857640"/>
          </a:xfrm>
          <a:prstGeom prst="rect">
            <a:avLst/>
          </a:prstGeom>
          <a:solidFill>
            <a:srgbClr val="1d1a36"/>
          </a:solidFill>
          <a:ln w="12600">
            <a:solidFill>
              <a:srgbClr val="42719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426960" y="3737520"/>
            <a:ext cx="6335640" cy="338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426960" y="3962520"/>
            <a:ext cx="3535200" cy="452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>
            <a:normAutofit/>
          </a:bodyPr>
          <a:p>
            <a:pPr>
              <a:lnSpc>
                <a:spcPct val="100000"/>
              </a:lnSpc>
            </a:pPr>
            <a:r>
              <a:rPr b="1" lang="en-US" sz="1900" spc="-1" strike="noStrike">
                <a:solidFill>
                  <a:srgbClr val="ffffff"/>
                </a:solidFill>
                <a:latin typeface="Arial"/>
                <a:ea typeface="Arial"/>
              </a:rPr>
              <a:t>The Coding Bootcamp</a:t>
            </a:r>
            <a:endParaRPr b="0" lang="en-US" sz="1900" spc="-1" strike="noStrike"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4100" spc="-1" strike="noStrike">
                <a:solidFill>
                  <a:srgbClr val="ffffff"/>
                </a:solidFill>
                <a:latin typeface="Arial"/>
                <a:ea typeface="Arial"/>
              </a:rPr>
              <a:t>Title Text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  <a:ln w="12600">
            <a:solidFill>
              <a:srgbClr val="42719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2"/>
          <p:cNvSpPr/>
          <p:nvPr/>
        </p:nvSpPr>
        <p:spPr>
          <a:xfrm>
            <a:off x="426960" y="3737520"/>
            <a:ext cx="6335640" cy="338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PlaceHolder 3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  <a:ea typeface="Arial"/>
              </a:rPr>
              <a:t>Title Text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 hidden="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  <a:ln w="12600">
            <a:solidFill>
              <a:srgbClr val="42719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2" hidden="1"/>
          <p:cNvSpPr/>
          <p:nvPr/>
        </p:nvSpPr>
        <p:spPr>
          <a:xfrm>
            <a:off x="426960" y="3737520"/>
            <a:ext cx="6335640" cy="338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3"/>
          <p:cNvSpPr/>
          <p:nvPr/>
        </p:nvSpPr>
        <p:spPr>
          <a:xfrm>
            <a:off x="0" y="6418800"/>
            <a:ext cx="9155520" cy="457560"/>
          </a:xfrm>
          <a:prstGeom prst="rect">
            <a:avLst/>
          </a:prstGeom>
          <a:solidFill>
            <a:srgbClr val="1d1a36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PlaceHolder 4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Title Text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CustomShape 5"/>
          <p:cNvSpPr/>
          <p:nvPr/>
        </p:nvSpPr>
        <p:spPr>
          <a:xfrm>
            <a:off x="6247440" y="6540120"/>
            <a:ext cx="2787120" cy="211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Arial"/>
                <a:ea typeface="Arial"/>
              </a:rPr>
              <a:t>© 2016 | Coding Boot Camp - All Rights Reserved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88" name="Line 6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 hidden="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  <a:ln w="12600">
            <a:solidFill>
              <a:srgbClr val="42719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" hidden="1"/>
          <p:cNvSpPr/>
          <p:nvPr/>
        </p:nvSpPr>
        <p:spPr>
          <a:xfrm>
            <a:off x="426960" y="3737520"/>
            <a:ext cx="6335640" cy="3384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2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8.tif"/><Relationship Id="rId2" Type="http://schemas.openxmlformats.org/officeDocument/2006/relationships/slideLayout" Target="../slideLayouts/slideLayout2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2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2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hyperlink" Target="https://css-tricks.com/all-about-floats/" TargetMode="External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2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2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hyperlink" Target="https://youtu.be/0lpxKw6E90Y" TargetMode="External"/><Relationship Id="rId3" Type="http://schemas.openxmlformats.org/officeDocument/2006/relationships/slideLayout" Target="../slideLayouts/slideLayout2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7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7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27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27.xml"/><Relationship Id="rId4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27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27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hyperlink" Target="https://youtu.be/sHfJn0jqBro" TargetMode="External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7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hyperlink" Target="http://learn.shayhowe.com/html-css/positioning-content/" TargetMode="External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27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hyperlink" Target="https://youtu.be/yWXgnQaWSW0" TargetMode="External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27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27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7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7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3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27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7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27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  <a:ea typeface="Arial"/>
              </a:rPr>
              <a:t>Heroes of CSS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Critical Question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1438200" y="2819520"/>
            <a:ext cx="6457680" cy="109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i="1" lang="en-US" sz="6000" spc="-1" strike="noStrike">
                <a:solidFill>
                  <a:srgbClr val="000000"/>
                </a:solidFill>
                <a:latin typeface="Arial"/>
                <a:ea typeface="Arial"/>
              </a:rPr>
              <a:t>What is “CSS?”</a:t>
            </a:r>
            <a:endParaRPr b="0" lang="en-US" sz="60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HTML / CSS Definitions </a:t>
            </a: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(*yawn* unimportant)</a:t>
            </a:r>
            <a:endParaRPr b="0" lang="en-US" sz="1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457200" y="1143000"/>
            <a:ext cx="8152920" cy="4659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rmAutofit/>
          </a:bodyPr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HTML: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Hypertext Markup Language – (Content)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CSS: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Cascading Style Sheets – (Appearance)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HTML/CSS are the “languages of the web.”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Together they define both the content and the aesthetics of a webpage – handling everything from the layouts, colors, fonts, and content placement. 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(JavaScript is the third – handling logic, animation, etc.)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93" name="Picture 2" descr=""/>
          <p:cNvPicPr/>
          <p:nvPr/>
        </p:nvPicPr>
        <p:blipFill>
          <a:blip r:embed="rId1"/>
          <a:stretch/>
        </p:blipFill>
        <p:spPr>
          <a:xfrm>
            <a:off x="869400" y="4631760"/>
            <a:ext cx="1873440" cy="1494000"/>
          </a:xfrm>
          <a:prstGeom prst="rect">
            <a:avLst/>
          </a:prstGeom>
          <a:ln w="12600">
            <a:noFill/>
          </a:ln>
        </p:spPr>
      </p:pic>
      <p:pic>
        <p:nvPicPr>
          <p:cNvPr id="194" name="Picture 3" descr=""/>
          <p:cNvPicPr/>
          <p:nvPr/>
        </p:nvPicPr>
        <p:blipFill>
          <a:blip r:embed="rId2"/>
          <a:stretch/>
        </p:blipFill>
        <p:spPr>
          <a:xfrm>
            <a:off x="2743200" y="4648320"/>
            <a:ext cx="2971440" cy="149184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HTML / CSS Analogy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457200" y="990720"/>
            <a:ext cx="4100760" cy="4525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rmAutofit/>
          </a:bodyPr>
          <a:p>
            <a:pPr algn="ctr">
              <a:lnSpc>
                <a:spcPct val="100000"/>
              </a:lnSpc>
              <a:spcBef>
                <a:spcPts val="499"/>
              </a:spcBef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HTML Alone</a:t>
            </a:r>
            <a:endParaRPr b="0" lang="en-US" sz="2400" spc="-1" strike="noStrike">
              <a:latin typeface="Arial"/>
            </a:endParaRPr>
          </a:p>
          <a:p>
            <a:pPr marL="257040" indent="-256680" algn="ctr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Like writing papers in “Notepad.”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99"/>
              </a:spcBef>
            </a:pPr>
            <a:endParaRPr b="0" lang="en-US" sz="2400" spc="-1" strike="noStrike">
              <a:latin typeface="Arial"/>
            </a:endParaRPr>
          </a:p>
          <a:p>
            <a:pPr marL="257040" indent="-256680" algn="ctr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Can only write unformatted text.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4743360" y="990720"/>
            <a:ext cx="4100760" cy="4525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rmAutofit/>
          </a:bodyPr>
          <a:p>
            <a:pPr algn="ctr">
              <a:lnSpc>
                <a:spcPct val="100000"/>
              </a:lnSpc>
              <a:spcBef>
                <a:spcPts val="499"/>
              </a:spcBef>
            </a:pPr>
            <a:r>
              <a:rPr b="1" lang="en-US" sz="2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HTML / CSS</a:t>
            </a:r>
            <a:endParaRPr b="0" lang="en-US" sz="2400" spc="-1" strike="noStrike">
              <a:latin typeface="Arial"/>
            </a:endParaRPr>
          </a:p>
          <a:p>
            <a:pPr marL="343080" indent="-342720" algn="ctr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Like writing papers in Microsoft Word.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00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720" algn="ctr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Can format text, page settings, alignment, etc. based on “highlighting” and menu options.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98" name="Picture 2" descr=""/>
          <p:cNvPicPr/>
          <p:nvPr/>
        </p:nvPicPr>
        <p:blipFill>
          <a:blip r:embed="rId1"/>
          <a:stretch/>
        </p:blipFill>
        <p:spPr>
          <a:xfrm>
            <a:off x="1603800" y="4449600"/>
            <a:ext cx="1676160" cy="1676160"/>
          </a:xfrm>
          <a:prstGeom prst="rect">
            <a:avLst/>
          </a:prstGeom>
          <a:ln w="12600">
            <a:noFill/>
          </a:ln>
        </p:spPr>
      </p:pic>
      <p:pic>
        <p:nvPicPr>
          <p:cNvPr id="199" name="Picture 4" descr=""/>
          <p:cNvPicPr/>
          <p:nvPr/>
        </p:nvPicPr>
        <p:blipFill>
          <a:blip r:embed="rId2"/>
          <a:stretch/>
        </p:blipFill>
        <p:spPr>
          <a:xfrm>
            <a:off x="6194880" y="4602240"/>
            <a:ext cx="1475280" cy="144864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Basic HTML Page - Result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1" name="Picture 3" descr=""/>
          <p:cNvPicPr/>
          <p:nvPr/>
        </p:nvPicPr>
        <p:blipFill>
          <a:blip r:embed="rId1"/>
          <a:stretch/>
        </p:blipFill>
        <p:spPr>
          <a:xfrm>
            <a:off x="909720" y="838080"/>
            <a:ext cx="7324200" cy="53906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transition spd="slow">
    <p:dissolve/>
  </p:transition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Enter CSS - Result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3" name="Picture 2" descr=""/>
          <p:cNvPicPr/>
          <p:nvPr/>
        </p:nvPicPr>
        <p:blipFill>
          <a:blip r:embed="rId1"/>
          <a:stretch/>
        </p:blipFill>
        <p:spPr>
          <a:xfrm>
            <a:off x="1447920" y="762120"/>
            <a:ext cx="6781320" cy="55807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transition spd="slow">
    <p:dissolve/>
  </p:transition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Critical Question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457200" y="1752480"/>
            <a:ext cx="8381520" cy="379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rmAutofit/>
          </a:bodyPr>
          <a:p>
            <a:pPr algn="ctr">
              <a:lnSpc>
                <a:spcPct val="80000"/>
              </a:lnSpc>
            </a:pPr>
            <a:r>
              <a:rPr b="1" i="1" lang="en-US" sz="3700" spc="-1" strike="noStrike">
                <a:solidFill>
                  <a:srgbClr val="000000"/>
                </a:solidFill>
                <a:latin typeface="Arial"/>
                <a:ea typeface="Arial"/>
              </a:rPr>
              <a:t>How do we style HTML…</a:t>
            </a:r>
            <a:endParaRPr b="0" lang="en-US" sz="37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endParaRPr b="0" lang="en-US" sz="37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1" i="1" lang="en-US" sz="37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i="1" lang="en-US" sz="3700" spc="-1" strike="noStrike">
                <a:solidFill>
                  <a:srgbClr val="000000"/>
                </a:solidFill>
                <a:latin typeface="Arial"/>
                <a:ea typeface="Arial"/>
              </a:rPr>
              <a:t>Elements?</a:t>
            </a:r>
            <a:endParaRPr b="0" lang="en-US" sz="37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endParaRPr b="0" lang="en-US" sz="37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0" i="1" lang="en-US" sz="3700" spc="-1" strike="noStrike">
                <a:solidFill>
                  <a:srgbClr val="000000"/>
                </a:solidFill>
                <a:latin typeface="Arial"/>
                <a:ea typeface="Arial"/>
              </a:rPr>
              <a:t>Classes?</a:t>
            </a:r>
            <a:endParaRPr b="0" lang="en-US" sz="37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endParaRPr b="0" lang="en-US" sz="37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0" i="1" lang="en-US" sz="3700" spc="-1" strike="noStrike">
                <a:solidFill>
                  <a:srgbClr val="000000"/>
                </a:solidFill>
                <a:latin typeface="Arial"/>
                <a:ea typeface="Arial"/>
              </a:rPr>
              <a:t>IDs?</a:t>
            </a:r>
            <a:endParaRPr b="0" lang="en-US" sz="37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CSS Syntax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rmAutofit/>
          </a:bodyPr>
          <a:p>
            <a:pPr marL="226440" indent="-226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760" spc="-1" strike="noStrike">
                <a:solidFill>
                  <a:srgbClr val="000000"/>
                </a:solidFill>
                <a:latin typeface="Arial"/>
                <a:ea typeface="Arial"/>
              </a:rPr>
              <a:t>CSS works by hooking onto </a:t>
            </a:r>
            <a:r>
              <a:rPr b="1" lang="en-US" sz="1760" spc="-1" strike="noStrike">
                <a:solidFill>
                  <a:srgbClr val="000000"/>
                </a:solidFill>
                <a:latin typeface="Arial"/>
                <a:ea typeface="Arial"/>
              </a:rPr>
              <a:t>selectors</a:t>
            </a:r>
            <a:r>
              <a:rPr b="0" lang="en-US" sz="1760" spc="-1" strike="noStrike">
                <a:solidFill>
                  <a:srgbClr val="000000"/>
                </a:solidFill>
                <a:latin typeface="Arial"/>
                <a:ea typeface="Arial"/>
              </a:rPr>
              <a:t> added into HTML using </a:t>
            </a:r>
            <a:r>
              <a:rPr b="1" lang="en-US" sz="1760" spc="-1" strike="noStrike">
                <a:solidFill>
                  <a:srgbClr val="000000"/>
                </a:solidFill>
                <a:latin typeface="Arial"/>
                <a:ea typeface="Arial"/>
              </a:rPr>
              <a:t>classes</a:t>
            </a:r>
            <a:r>
              <a:rPr b="0" lang="en-US" sz="1760" spc="-1" strike="noStrike">
                <a:solidFill>
                  <a:srgbClr val="000000"/>
                </a:solidFill>
                <a:latin typeface="Arial"/>
                <a:ea typeface="Arial"/>
              </a:rPr>
              <a:t> and </a:t>
            </a:r>
            <a:r>
              <a:rPr b="1" lang="en-US" sz="1760" spc="-1" strike="noStrike">
                <a:solidFill>
                  <a:srgbClr val="000000"/>
                </a:solidFill>
                <a:latin typeface="Arial"/>
                <a:ea typeface="Arial"/>
              </a:rPr>
              <a:t>identifiers.</a:t>
            </a:r>
            <a:endParaRPr b="0" lang="en-US" sz="176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760" spc="-1" strike="noStrike">
              <a:latin typeface="Arial"/>
            </a:endParaRPr>
          </a:p>
          <a:p>
            <a:pPr marL="226440" indent="-226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760" spc="-1" strike="noStrike">
                <a:solidFill>
                  <a:srgbClr val="000000"/>
                </a:solidFill>
                <a:latin typeface="Arial"/>
                <a:ea typeface="Arial"/>
              </a:rPr>
              <a:t>Classes use </a:t>
            </a:r>
            <a:r>
              <a:rPr b="1" lang="en-US" sz="1760" spc="-1" strike="noStrike">
                <a:solidFill>
                  <a:srgbClr val="000000"/>
                </a:solidFill>
                <a:latin typeface="Arial"/>
                <a:ea typeface="Arial"/>
              </a:rPr>
              <a:t>.classname, </a:t>
            </a:r>
            <a:r>
              <a:rPr b="0" lang="en-US" sz="1760" spc="-1" strike="noStrike">
                <a:solidFill>
                  <a:srgbClr val="000000"/>
                </a:solidFill>
                <a:latin typeface="Arial"/>
                <a:ea typeface="Arial"/>
              </a:rPr>
              <a:t>IDs use </a:t>
            </a:r>
            <a:r>
              <a:rPr b="1" lang="en-US" sz="1760" spc="-1" strike="noStrike">
                <a:solidFill>
                  <a:srgbClr val="000000"/>
                </a:solidFill>
                <a:latin typeface="Arial"/>
                <a:ea typeface="Arial"/>
              </a:rPr>
              <a:t>#idname</a:t>
            </a:r>
            <a:r>
              <a:rPr b="0" lang="en-US" sz="1760" spc="-1" strike="noStrike">
                <a:solidFill>
                  <a:srgbClr val="000000"/>
                </a:solidFill>
                <a:latin typeface="Arial"/>
                <a:ea typeface="Arial"/>
              </a:rPr>
              <a:t>, and elements use just their name.</a:t>
            </a:r>
            <a:endParaRPr b="0" lang="en-US" sz="176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760" spc="-1" strike="noStrike">
              <a:latin typeface="Arial"/>
            </a:endParaRPr>
          </a:p>
          <a:p>
            <a:pPr marL="226440" indent="-2260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760" spc="-1" strike="noStrike">
                <a:solidFill>
                  <a:srgbClr val="000000"/>
                </a:solidFill>
                <a:latin typeface="Arial"/>
                <a:ea typeface="Arial"/>
              </a:rPr>
              <a:t>Once hooked, we apply </a:t>
            </a:r>
            <a:r>
              <a:rPr b="1" lang="en-US" sz="1760" spc="-1" strike="noStrike">
                <a:solidFill>
                  <a:srgbClr val="000000"/>
                </a:solidFill>
                <a:latin typeface="Arial"/>
                <a:ea typeface="Arial"/>
              </a:rPr>
              <a:t>styles </a:t>
            </a:r>
            <a:r>
              <a:rPr b="0" lang="en-US" sz="1760" spc="-1" strike="noStrike">
                <a:solidFill>
                  <a:srgbClr val="000000"/>
                </a:solidFill>
                <a:latin typeface="Arial"/>
                <a:ea typeface="Arial"/>
              </a:rPr>
              <a:t>to those HTML elements using CSS.</a:t>
            </a:r>
            <a:endParaRPr b="0" lang="en-US" sz="176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76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76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760" spc="-1" strike="noStrike">
              <a:latin typeface="Arial"/>
            </a:endParaRPr>
          </a:p>
        </p:txBody>
      </p:sp>
      <p:pic>
        <p:nvPicPr>
          <p:cNvPr id="208" name="Picture 2" descr=""/>
          <p:cNvPicPr/>
          <p:nvPr/>
        </p:nvPicPr>
        <p:blipFill>
          <a:blip r:embed="rId1"/>
          <a:stretch/>
        </p:blipFill>
        <p:spPr>
          <a:xfrm>
            <a:off x="361440" y="3364920"/>
            <a:ext cx="8409240" cy="2882880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transition spd="slow">
    <p:dissolve/>
  </p:transition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Selectors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4223520" y="1158480"/>
            <a:ext cx="4797000" cy="4227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Applies to all &lt;p&gt; elements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5e5e5e"/>
                </a:solidFill>
                <a:latin typeface="Calibri"/>
                <a:ea typeface="Calibri"/>
              </a:rPr>
              <a:t>p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5e5e5e"/>
                </a:solidFill>
                <a:latin typeface="Calibri"/>
                <a:ea typeface="Calibri"/>
              </a:rPr>
              <a:t>    </a:t>
            </a:r>
            <a:r>
              <a:rPr b="0" i="1" lang="en-US" sz="1600" spc="-1" strike="noStrike">
                <a:solidFill>
                  <a:srgbClr val="5e5e5e"/>
                </a:solidFill>
                <a:latin typeface="Calibri"/>
                <a:ea typeface="Calibri"/>
              </a:rPr>
              <a:t>background-color: blue;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5e5e5e"/>
                </a:solidFill>
                <a:latin typeface="Calibri"/>
                <a:ea typeface="Calibri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Applies to all elements with class=“classItem"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424242"/>
                </a:solidFill>
                <a:latin typeface="Calibri"/>
                <a:ea typeface="Calibri"/>
              </a:rPr>
              <a:t>.classItem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424242"/>
                </a:solidFill>
                <a:latin typeface="Calibri"/>
                <a:ea typeface="Calibri"/>
              </a:rPr>
              <a:t>    </a:t>
            </a:r>
            <a:r>
              <a:rPr b="0" i="1" lang="en-US" sz="1600" spc="-1" strike="noStrike">
                <a:solidFill>
                  <a:srgbClr val="424242"/>
                </a:solidFill>
                <a:latin typeface="Calibri"/>
                <a:ea typeface="Calibri"/>
              </a:rPr>
              <a:t>background-color: orange;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424242"/>
                </a:solidFill>
                <a:latin typeface="Calibri"/>
                <a:ea typeface="Calibri"/>
              </a:rPr>
              <a:t>}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Calibri"/>
              </a:rPr>
              <a:t>Applies to all elements with id=“idItem"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24242"/>
                </a:solidFill>
                <a:latin typeface="Calibri"/>
                <a:ea typeface="Calibri"/>
              </a:rPr>
              <a:t>#idItem {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24242"/>
                </a:solidFill>
                <a:latin typeface="Calibri"/>
                <a:ea typeface="Calibri"/>
              </a:rPr>
              <a:t>    </a:t>
            </a:r>
            <a:r>
              <a:rPr b="0" lang="en-US" sz="1600" spc="-1" strike="noStrike">
                <a:solidFill>
                  <a:srgbClr val="424242"/>
                </a:solidFill>
                <a:latin typeface="Calibri"/>
                <a:ea typeface="Calibri"/>
              </a:rPr>
              <a:t>background-color: green;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424242"/>
                </a:solidFill>
                <a:latin typeface="Calibri"/>
                <a:ea typeface="Calibri"/>
              </a:rPr>
              <a:t>}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229680" y="1225440"/>
            <a:ext cx="2370960" cy="638280"/>
          </a:xfrm>
          <a:prstGeom prst="rect">
            <a:avLst/>
          </a:prstGeom>
          <a:gradFill rotWithShape="0"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48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Calibri"/>
              </a:rPr>
              <a:t>Element name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ffffff"/>
                </a:solidFill>
                <a:latin typeface="Calibri"/>
                <a:ea typeface="Calibri"/>
              </a:rPr>
              <a:t>(p, a, div, span, etc)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-5400" y="2779560"/>
            <a:ext cx="3465360" cy="638280"/>
          </a:xfrm>
          <a:prstGeom prst="rect">
            <a:avLst/>
          </a:prstGeom>
          <a:solidFill>
            <a:schemeClr val="accent2"/>
          </a:solidFill>
          <a:ln w="12600">
            <a:solidFill>
              <a:srgbClr val="ad5b24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Calibri"/>
              </a:rPr>
              <a:t>Period (.) + variable name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ffffff"/>
                </a:solidFill>
                <a:latin typeface="Calibri"/>
                <a:ea typeface="Calibri"/>
              </a:rPr>
              <a:t>(.myDiv, .phoneNumber, etc.)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CustomShape 5"/>
          <p:cNvSpPr/>
          <p:nvPr/>
        </p:nvSpPr>
        <p:spPr>
          <a:xfrm>
            <a:off x="-45000" y="4269960"/>
            <a:ext cx="3149640" cy="638280"/>
          </a:xfrm>
          <a:prstGeom prst="rect">
            <a:avLst/>
          </a:prstGeom>
          <a:gradFill rotWithShape="0"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480">
            <a:solidFill>
              <a:schemeClr val="accent1"/>
            </a:solidFill>
            <a:miter/>
          </a:ln>
          <a:effectLst>
            <a:outerShdw blurRad="63500" dir="5400000" dist="19050" rotWithShape="0">
              <a:srgbClr val="000000">
                <a:alpha val="63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Calibri"/>
              </a:rPr>
              <a:t>Hash (#) + variable name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ffffff"/>
                </a:solidFill>
                <a:latin typeface="Calibri"/>
                <a:ea typeface="Calibri"/>
              </a:rPr>
              <a:t>(#myDiv, #phoneNumber)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Line 6"/>
          <p:cNvSpPr/>
          <p:nvPr/>
        </p:nvSpPr>
        <p:spPr>
          <a:xfrm>
            <a:off x="3288600" y="4603320"/>
            <a:ext cx="547200" cy="0"/>
          </a:xfrm>
          <a:prstGeom prst="line">
            <a:avLst/>
          </a:prstGeom>
          <a:ln w="1260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Line 7"/>
          <p:cNvSpPr/>
          <p:nvPr/>
        </p:nvSpPr>
        <p:spPr>
          <a:xfrm>
            <a:off x="3546360" y="3041280"/>
            <a:ext cx="363240" cy="0"/>
          </a:xfrm>
          <a:prstGeom prst="line">
            <a:avLst/>
          </a:prstGeom>
          <a:ln w="1260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8"/>
          <p:cNvSpPr/>
          <p:nvPr/>
        </p:nvSpPr>
        <p:spPr>
          <a:xfrm>
            <a:off x="173520" y="769320"/>
            <a:ext cx="202356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Element selector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7" name="CustomShape 9"/>
          <p:cNvSpPr/>
          <p:nvPr/>
        </p:nvSpPr>
        <p:spPr>
          <a:xfrm>
            <a:off x="212040" y="2325600"/>
            <a:ext cx="170496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Class Selector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8" name="CustomShape 10"/>
          <p:cNvSpPr/>
          <p:nvPr/>
        </p:nvSpPr>
        <p:spPr>
          <a:xfrm>
            <a:off x="250920" y="3821400"/>
            <a:ext cx="134676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ID Selector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CSS Selectors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540360" y="1046520"/>
            <a:ext cx="2675880" cy="243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p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background-color: blue;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}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.classItem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background-color: orange;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}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#idItem {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background-color: green;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  <a:ea typeface="Calibri"/>
              </a:rPr>
              <a:t>}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4184280" y="932040"/>
            <a:ext cx="4931280" cy="2559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&lt;p&gt;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A paragraph with a blue background.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&lt;/p&gt;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&lt;div class=“classItem"&gt;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A div with an orange background.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&lt;/div&gt;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&lt;div id=“idItem"&gt;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    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A div with a green background.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&lt;/div&gt;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3467160" y="1732320"/>
            <a:ext cx="857520" cy="118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45720" rIns="45720" tIns="45000" bIns="45000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000000"/>
                </a:solidFill>
                <a:latin typeface="Calibri"/>
                <a:ea typeface="Calibri"/>
              </a:rPr>
              <a:t>+</a:t>
            </a:r>
            <a:endParaRPr b="0" lang="en-US" sz="7200" spc="-1" strike="noStrike">
              <a:latin typeface="Arial"/>
            </a:endParaRPr>
          </a:p>
        </p:txBody>
      </p:sp>
      <p:pic>
        <p:nvPicPr>
          <p:cNvPr id="223" name="cssSelector.png" descr=""/>
          <p:cNvPicPr/>
          <p:nvPr/>
        </p:nvPicPr>
        <p:blipFill>
          <a:blip r:embed="rId1"/>
          <a:stretch/>
        </p:blipFill>
        <p:spPr>
          <a:xfrm>
            <a:off x="766440" y="3948480"/>
            <a:ext cx="7314840" cy="1980720"/>
          </a:xfrm>
          <a:prstGeom prst="rect">
            <a:avLst/>
          </a:prstGeom>
          <a:ln w="12600"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Lingering Questions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1438200" y="2819520"/>
            <a:ext cx="6457680" cy="109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i="1" lang="en-US" sz="5500" spc="-1" strike="noStrike">
                <a:solidFill>
                  <a:srgbClr val="000000"/>
                </a:solidFill>
                <a:latin typeface="Arial"/>
                <a:ea typeface="Arial"/>
              </a:rPr>
              <a:t>Questions so far?</a:t>
            </a:r>
            <a:endParaRPr b="0" lang="en-US" sz="55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  <a:ea typeface="Arial"/>
              </a:rPr>
              <a:t>Admin Work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slow">
    <p:dissolve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  <a:ea typeface="Arial"/>
              </a:rPr>
              <a:t>Relative File Paths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slow">
    <p:dissolve/>
  </p:transition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Relative File Paths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8" name="Picture 3" descr=""/>
          <p:cNvPicPr/>
          <p:nvPr/>
        </p:nvPicPr>
        <p:blipFill>
          <a:blip r:embed="rId1"/>
          <a:stretch/>
        </p:blipFill>
        <p:spPr>
          <a:xfrm>
            <a:off x="15120" y="838080"/>
            <a:ext cx="9128520" cy="4483080"/>
          </a:xfrm>
          <a:prstGeom prst="rect">
            <a:avLst/>
          </a:prstGeom>
          <a:ln w="12600">
            <a:noFill/>
          </a:ln>
        </p:spPr>
      </p:pic>
      <p:sp>
        <p:nvSpPr>
          <p:cNvPr id="229" name="CustomShape 2"/>
          <p:cNvSpPr/>
          <p:nvPr/>
        </p:nvSpPr>
        <p:spPr>
          <a:xfrm>
            <a:off x="457200" y="5522400"/>
            <a:ext cx="8152920" cy="72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rmAutofit/>
          </a:bodyPr>
          <a:p>
            <a:pPr marL="257040" indent="-2566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Relative file paths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connect us with other files in our working directory. In this case, style.css is in the same folder as our html document.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Quick Demo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i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Instructor: Demo 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(RelativePaths_DEMO | 1-RelativePaths) 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dissolve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Absolutely No Absolute Paths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3" name="Picture 5" descr=""/>
          <p:cNvPicPr/>
          <p:nvPr/>
        </p:nvPicPr>
        <p:blipFill>
          <a:blip r:embed="rId1"/>
          <a:stretch/>
        </p:blipFill>
        <p:spPr>
          <a:xfrm>
            <a:off x="-1800" y="1447920"/>
            <a:ext cx="9123480" cy="1048320"/>
          </a:xfrm>
          <a:prstGeom prst="rect">
            <a:avLst/>
          </a:prstGeom>
          <a:ln w="12600">
            <a:noFill/>
          </a:ln>
        </p:spPr>
      </p:pic>
      <p:sp>
        <p:nvSpPr>
          <p:cNvPr id="234" name="CustomShape 2"/>
          <p:cNvSpPr/>
          <p:nvPr/>
        </p:nvSpPr>
        <p:spPr>
          <a:xfrm>
            <a:off x="29880" y="2805120"/>
            <a:ext cx="4748040" cy="3366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rmAutofit/>
          </a:bodyPr>
          <a:p>
            <a:pPr>
              <a:lnSpc>
                <a:spcPct val="100000"/>
              </a:lnSpc>
              <a:spcBef>
                <a:spcPts val="400"/>
              </a:spcBef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ALWAYS USE RELATIVE FILE PATHS.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0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If you deploy your sites without them,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all of your links will fail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2000" spc="-1" strike="noStrike">
              <a:latin typeface="Arial"/>
            </a:endParaRPr>
          </a:p>
          <a:p>
            <a:pPr lvl="1" marL="557280" indent="-213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700" spc="-1" strike="noStrike">
                <a:solidFill>
                  <a:srgbClr val="000000"/>
                </a:solidFill>
                <a:latin typeface="Arial"/>
                <a:ea typeface="Arial"/>
              </a:rPr>
              <a:t>The same will happen if you move your project from one folder to another. </a:t>
            </a:r>
            <a:endParaRPr b="0" lang="en-US" sz="1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7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Remember, there is no such thing as a “C:” drive on the internet.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35" name="Picture 2" descr=""/>
          <p:cNvPicPr/>
          <p:nvPr/>
        </p:nvPicPr>
        <p:blipFill>
          <a:blip r:embed="rId2"/>
          <a:stretch/>
        </p:blipFill>
        <p:spPr>
          <a:xfrm>
            <a:off x="4930920" y="2666880"/>
            <a:ext cx="3945240" cy="3392640"/>
          </a:xfrm>
          <a:prstGeom prst="rect">
            <a:avLst/>
          </a:prstGeom>
          <a:ln w="12600"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29880" y="816840"/>
            <a:ext cx="4748040" cy="6307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>
            <a:normAutofit/>
          </a:bodyPr>
          <a:p>
            <a:pPr>
              <a:lnSpc>
                <a:spcPct val="90000"/>
              </a:lnSpc>
              <a:spcBef>
                <a:spcPts val="799"/>
              </a:spcBef>
            </a:pPr>
            <a:r>
              <a:rPr b="1" lang="en-US" sz="3700" spc="-1" strike="noStrike">
                <a:solidFill>
                  <a:srgbClr val="ff0000"/>
                </a:solidFill>
                <a:latin typeface="Arial"/>
                <a:ea typeface="Arial"/>
              </a:rPr>
              <a:t>VERY </a:t>
            </a:r>
            <a:r>
              <a:rPr b="1" lang="en-US" sz="3700" spc="-1" strike="noStrike" u="sng">
                <a:solidFill>
                  <a:srgbClr val="ff0000"/>
                </a:solidFill>
                <a:uFillTx/>
                <a:latin typeface="Arial"/>
                <a:ea typeface="Arial"/>
              </a:rPr>
              <a:t>VERY</a:t>
            </a:r>
            <a:r>
              <a:rPr b="1" lang="en-US" sz="3700" spc="-1" strike="noStrike">
                <a:solidFill>
                  <a:srgbClr val="ff0000"/>
                </a:solidFill>
                <a:latin typeface="Arial"/>
                <a:ea typeface="Arial"/>
              </a:rPr>
              <a:t> BAD</a:t>
            </a:r>
            <a:endParaRPr b="0" lang="en-US" sz="3700" spc="-1" strike="noStrike">
              <a:latin typeface="Arial"/>
            </a:endParaRPr>
          </a:p>
        </p:txBody>
      </p:sp>
      <p:sp>
        <p:nvSpPr>
          <p:cNvPr id="237" name="Line 4"/>
          <p:cNvSpPr/>
          <p:nvPr/>
        </p:nvSpPr>
        <p:spPr>
          <a:xfrm>
            <a:off x="3962160" y="1132200"/>
            <a:ext cx="1600200" cy="620280"/>
          </a:xfrm>
          <a:prstGeom prst="line">
            <a:avLst/>
          </a:prstGeom>
          <a:ln w="73080">
            <a:solidFill>
              <a:srgbClr val="ff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dissolve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2"/>
          <p:cNvSpPr/>
          <p:nvPr/>
        </p:nvSpPr>
        <p:spPr>
          <a:xfrm>
            <a:off x="304920" y="914400"/>
            <a:ext cx="8686440" cy="3382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Assignment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1. Unzip the folder sent to you via Slack.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2. Edit the HTML files in all of the “RelativePaths” folders. You need to write relative paths that link the HTML documents with CSS stylesheets.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Tip: Check out the “RelativePaths_WorkingExample” folder.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&gt; YOUR TURN!!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2971800" y="124920"/>
            <a:ext cx="601956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Activity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1-RelativePaths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|  Suggested Time: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10 min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dissolve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457200" y="2993040"/>
            <a:ext cx="8229240" cy="871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  <a:ea typeface="Arial"/>
              </a:rPr>
              <a:t>Box Model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slow">
    <p:dissolve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Boxes Upon Boxes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4" name="Content Placeholder 2" descr=""/>
          <p:cNvPicPr/>
          <p:nvPr/>
        </p:nvPicPr>
        <p:blipFill>
          <a:blip r:embed="rId1"/>
          <a:stretch/>
        </p:blipFill>
        <p:spPr>
          <a:xfrm>
            <a:off x="1219320" y="762120"/>
            <a:ext cx="6999840" cy="4114440"/>
          </a:xfrm>
          <a:prstGeom prst="rect">
            <a:avLst/>
          </a:prstGeom>
          <a:ln w="12600"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76320" y="4648320"/>
            <a:ext cx="9067320" cy="1614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In CSS, every element rests within a series of boxes.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Each box has customizable space properties: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margin, border, and padding.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Typical spacing value: 20px 10px 10px 20px (top, right, bottom, left)</a:t>
            </a:r>
            <a:endParaRPr b="0" lang="en-US" sz="2000" spc="-1" strike="noStrike">
              <a:latin typeface="Arial"/>
            </a:endParaRPr>
          </a:p>
        </p:txBody>
      </p:sp>
    </p:spTree>
  </p:cSld>
  <p:transition spd="slow">
    <p:dissolve/>
  </p:transition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2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&gt; YOUR TURN!!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8" name="Content Placeholder 2" descr=""/>
          <p:cNvPicPr/>
          <p:nvPr/>
        </p:nvPicPr>
        <p:blipFill>
          <a:blip r:embed="rId1"/>
          <a:stretch/>
        </p:blipFill>
        <p:spPr>
          <a:xfrm>
            <a:off x="457200" y="990720"/>
            <a:ext cx="8229240" cy="4266360"/>
          </a:xfrm>
          <a:prstGeom prst="rect">
            <a:avLst/>
          </a:prstGeom>
          <a:ln w="12600">
            <a:noFill/>
          </a:ln>
        </p:spPr>
      </p:pic>
      <p:sp>
        <p:nvSpPr>
          <p:cNvPr id="249" name="CustomShape 3"/>
          <p:cNvSpPr/>
          <p:nvPr/>
        </p:nvSpPr>
        <p:spPr>
          <a:xfrm>
            <a:off x="3657600" y="124920"/>
            <a:ext cx="533376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Suggested Time: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10 min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dissolve/>
  </p:transition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0" y="685800"/>
            <a:ext cx="9155520" cy="56260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&gt; YOUR TURN!!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76320" y="5170680"/>
            <a:ext cx="9067320" cy="1004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Answer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Width: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474 px (no margin), 554 px (with margin)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Height: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539 px (no margin), 569 px (with margin)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53" name="Content Placeholder 2" descr=""/>
          <p:cNvPicPr/>
          <p:nvPr/>
        </p:nvPicPr>
        <p:blipFill>
          <a:blip r:embed="rId1"/>
          <a:stretch/>
        </p:blipFill>
        <p:spPr>
          <a:xfrm>
            <a:off x="457200" y="990720"/>
            <a:ext cx="8229240" cy="426636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0" y="680040"/>
            <a:ext cx="9155520" cy="56260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2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&gt; YOUR TURN!!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6" name="Picture 1" descr=""/>
          <p:cNvPicPr/>
          <p:nvPr/>
        </p:nvPicPr>
        <p:blipFill>
          <a:blip r:embed="rId1"/>
          <a:srcRect l="5465" t="6307" r="4294" b="2459"/>
          <a:stretch/>
        </p:blipFill>
        <p:spPr>
          <a:xfrm>
            <a:off x="1828800" y="788040"/>
            <a:ext cx="5562360" cy="4382280"/>
          </a:xfrm>
          <a:prstGeom prst="rect">
            <a:avLst/>
          </a:prstGeom>
          <a:ln w="12600">
            <a:noFill/>
          </a:ln>
        </p:spPr>
      </p:pic>
      <p:sp>
        <p:nvSpPr>
          <p:cNvPr id="257" name="CustomShape 3"/>
          <p:cNvSpPr/>
          <p:nvPr/>
        </p:nvSpPr>
        <p:spPr>
          <a:xfrm>
            <a:off x="76320" y="5170680"/>
            <a:ext cx="9067320" cy="1004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Answer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Width: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474 px (no margin), 554 px (with margin)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Height: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539 px (no margin), 569 px (with margin)</a:t>
            </a:r>
            <a:endParaRPr b="0" lang="en-US" sz="2000" spc="-1" strike="noStrike">
              <a:latin typeface="Arial"/>
            </a:endParaRPr>
          </a:p>
        </p:txBody>
      </p:sp>
    </p:spTree>
  </p:cSld>
  <p:transition spd="slow">
    <p:dissolv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Homework Assignment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304920" y="762120"/>
            <a:ext cx="8740440" cy="31158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Also, at this point everyone should have access to the class repository in GitHub.</a:t>
            </a:r>
            <a:br/>
            <a:br/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https://umn.bootcampcontent.com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Homework Assignment #1 is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Due: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br/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	</a:t>
            </a:r>
            <a:r>
              <a:rPr b="1" lang="en-US" sz="22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July 10th</a:t>
            </a:r>
            <a:endParaRPr b="0" lang="en-US" sz="22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  <a:ea typeface="Arial"/>
              </a:rPr>
              <a:t>We Be Floatin’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slow">
    <p:dissolve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Take a Facebook Break…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-5760" y="783720"/>
            <a:ext cx="9149400" cy="6535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2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Warning!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9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These next topics are fairly “tricky”… </a:t>
            </a: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but VERY IMPORTANT.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99"/>
              </a:spcBef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99"/>
              </a:spcBef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99"/>
              </a:spcBef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99"/>
              </a:spcBef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99"/>
              </a:spcBef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99"/>
              </a:spcBef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99"/>
              </a:spcBef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99"/>
              </a:spcBef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Time to channel that inner genius.</a:t>
            </a: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99"/>
              </a:spcBef>
            </a:pP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99"/>
              </a:spcBef>
            </a:pP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99"/>
              </a:spcBef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261" name="Picture 1" descr=""/>
          <p:cNvPicPr/>
          <p:nvPr/>
        </p:nvPicPr>
        <p:blipFill>
          <a:blip r:embed="rId1"/>
          <a:stretch/>
        </p:blipFill>
        <p:spPr>
          <a:xfrm>
            <a:off x="1371600" y="2057400"/>
            <a:ext cx="6429600" cy="335232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The Concept of “Flow”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63" name="Picture 2" descr=""/>
          <p:cNvPicPr/>
          <p:nvPr/>
        </p:nvPicPr>
        <p:blipFill>
          <a:blip r:embed="rId1"/>
          <a:stretch/>
        </p:blipFill>
        <p:spPr>
          <a:xfrm>
            <a:off x="914400" y="726480"/>
            <a:ext cx="7386120" cy="3692880"/>
          </a:xfrm>
          <a:prstGeom prst="rect">
            <a:avLst/>
          </a:prstGeom>
          <a:ln w="12600"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304920" y="4419720"/>
            <a:ext cx="8610120" cy="2015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By default, every HTML element displayed in the browser is governed by a concept called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flow.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This means that HTML elements force their adjacent elements to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flow around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them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. </a:t>
            </a:r>
            <a:endParaRPr b="0" lang="en-US" sz="2200" spc="-1" strike="noStrike">
              <a:latin typeface="Arial"/>
            </a:endParaRPr>
          </a:p>
        </p:txBody>
      </p:sp>
    </p:spTree>
  </p:cSld>
  <p:transition spd="slow">
    <p:dissolve/>
  </p:transition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Flow Analogy to MS Word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5715000" y="1118520"/>
            <a:ext cx="3200040" cy="40266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This concept of “flow” is very similar to the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wrap-text options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you may be familiar with in Microsoft Word.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Just as in MS Word, you can have images in-line with text, on-top of text, etc.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67" name="Picture 2" descr=""/>
          <p:cNvPicPr/>
          <p:nvPr/>
        </p:nvPicPr>
        <p:blipFill>
          <a:blip r:embed="rId1"/>
          <a:stretch/>
        </p:blipFill>
        <p:spPr>
          <a:xfrm>
            <a:off x="371520" y="1118520"/>
            <a:ext cx="5124240" cy="463824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Block Elements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304920" y="4419720"/>
            <a:ext cx="8610120" cy="1821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257040" indent="-2566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By default, web clients render many HTML elements as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block elements.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Paragraphs, headers, divs and more receive this treatment.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0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 block element will take up an entire line of space—unless you intervene with CSS properties.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70" name="Picture 4" descr=""/>
          <p:cNvPicPr/>
          <p:nvPr/>
        </p:nvPicPr>
        <p:blipFill>
          <a:blip r:embed="rId1"/>
          <a:srcRect l="0" t="0" r="48628" b="0"/>
          <a:stretch/>
        </p:blipFill>
        <p:spPr>
          <a:xfrm>
            <a:off x="304920" y="703080"/>
            <a:ext cx="3809520" cy="375624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304920" y="97920"/>
            <a:ext cx="693396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Block Elements vs. Inline Elements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304920" y="4419720"/>
            <a:ext cx="8610120" cy="1680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Now contrast the block elements with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inline elements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By using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float CSS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properties, we can command our website to display multiple HTML elements adjacently. 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73" name="Picture 4" descr=""/>
          <p:cNvPicPr/>
          <p:nvPr/>
        </p:nvPicPr>
        <p:blipFill>
          <a:blip r:embed="rId1"/>
          <a:stretch/>
        </p:blipFill>
        <p:spPr>
          <a:xfrm>
            <a:off x="304920" y="703080"/>
            <a:ext cx="7416000" cy="375624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Floating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304920" y="4711680"/>
            <a:ext cx="8610120" cy="1680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To transform these block elements into inline elements, we use a CSS property called 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float.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Floats are </a:t>
            </a:r>
            <a:r>
              <a:rPr b="1" lang="en-US" sz="22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necessary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for building web layouts.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76" name="Picture 4" descr=""/>
          <p:cNvPicPr/>
          <p:nvPr/>
        </p:nvPicPr>
        <p:blipFill>
          <a:blip r:embed="rId1"/>
          <a:srcRect l="15915" t="0" r="19177" b="0"/>
          <a:stretch/>
        </p:blipFill>
        <p:spPr>
          <a:xfrm>
            <a:off x="0" y="748080"/>
            <a:ext cx="5714640" cy="3899880"/>
          </a:xfrm>
          <a:prstGeom prst="rect">
            <a:avLst/>
          </a:prstGeom>
          <a:ln w="12600">
            <a:noFill/>
          </a:ln>
        </p:spPr>
      </p:pic>
      <p:pic>
        <p:nvPicPr>
          <p:cNvPr id="277" name="Picture 13" descr=""/>
          <p:cNvPicPr/>
          <p:nvPr/>
        </p:nvPicPr>
        <p:blipFill>
          <a:blip r:embed="rId2"/>
          <a:srcRect l="0" t="0" r="0" b="70231"/>
          <a:stretch/>
        </p:blipFill>
        <p:spPr>
          <a:xfrm>
            <a:off x="5867280" y="1239120"/>
            <a:ext cx="2895840" cy="669600"/>
          </a:xfrm>
          <a:prstGeom prst="rect">
            <a:avLst/>
          </a:prstGeom>
          <a:ln w="12600">
            <a:noFill/>
          </a:ln>
        </p:spPr>
      </p:pic>
      <p:pic>
        <p:nvPicPr>
          <p:cNvPr id="278" name="Picture 1" descr=""/>
          <p:cNvPicPr/>
          <p:nvPr/>
        </p:nvPicPr>
        <p:blipFill>
          <a:blip r:embed="rId3"/>
          <a:stretch/>
        </p:blipFill>
        <p:spPr>
          <a:xfrm>
            <a:off x="5867280" y="1905120"/>
            <a:ext cx="2895840" cy="223992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Clearing the Float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80" name="Picture 3" descr=""/>
          <p:cNvPicPr/>
          <p:nvPr/>
        </p:nvPicPr>
        <p:blipFill>
          <a:blip r:embed="rId1"/>
          <a:stretch/>
        </p:blipFill>
        <p:spPr>
          <a:xfrm>
            <a:off x="304920" y="990720"/>
            <a:ext cx="8660160" cy="2819160"/>
          </a:xfrm>
          <a:prstGeom prst="rect">
            <a:avLst/>
          </a:prstGeom>
          <a:ln w="12600">
            <a:noFill/>
          </a:ln>
        </p:spPr>
      </p:pic>
      <p:sp>
        <p:nvSpPr>
          <p:cNvPr id="281" name="CustomShape 2"/>
          <p:cNvSpPr/>
          <p:nvPr/>
        </p:nvSpPr>
        <p:spPr>
          <a:xfrm>
            <a:off x="304920" y="4711680"/>
            <a:ext cx="8610120" cy="125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Floats often get in the way of our layouts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. </a:t>
            </a:r>
            <a:endParaRPr b="0" lang="en-US" sz="22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Sometimes we don’t want to give each element the “inline” treatment. </a:t>
            </a:r>
            <a:endParaRPr b="0" lang="en-US" sz="2200" spc="-1" strike="noStrike">
              <a:latin typeface="Arial"/>
            </a:endParaRPr>
          </a:p>
        </p:txBody>
      </p:sp>
    </p:spTree>
  </p:cSld>
  <p:transition spd="slow">
    <p:dissolve/>
  </p:transition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Clearfix Hack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304920" y="5095080"/>
            <a:ext cx="8610120" cy="852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Sometimes when elements don’t match up in size, we get situations like the above… 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84" name="Picture 8" descr=""/>
          <p:cNvPicPr/>
          <p:nvPr/>
        </p:nvPicPr>
        <p:blipFill>
          <a:blip r:embed="rId1"/>
          <a:stretch/>
        </p:blipFill>
        <p:spPr>
          <a:xfrm>
            <a:off x="273240" y="732600"/>
            <a:ext cx="8450280" cy="414360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Clearfix Hack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420480" y="4824720"/>
            <a:ext cx="8190000" cy="51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We can get around this by using “the clearfix hack.” 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87" name="Picture 8" descr=""/>
          <p:cNvPicPr/>
          <p:nvPr/>
        </p:nvPicPr>
        <p:blipFill>
          <a:blip r:embed="rId1"/>
          <a:stretch/>
        </p:blipFill>
        <p:spPr>
          <a:xfrm>
            <a:off x="304920" y="802080"/>
            <a:ext cx="8373600" cy="404388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Homework Assignment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304920" y="762120"/>
            <a:ext cx="8740440" cy="4341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Really, work hard on this assignment!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This assignment introduces you to fundamental concepts that we’ll be building the entire course.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Review In Class Material, </a:t>
            </a:r>
            <a:r>
              <a:rPr b="1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especially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Exercises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Work with your peers!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It’s much better than screaming at your computer alone.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Ask Questions on Slack!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Your peers, TAs, and Instructors are all here to help when they can. </a:t>
            </a:r>
            <a:endParaRPr b="0" lang="en-US" sz="22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Clearfix Hack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152280" y="3733920"/>
            <a:ext cx="8610120" cy="1942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::after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is what we call a pseudo-element. We use it to style specific parts of an element.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This will add an HTML element, hidden from view, after the content of the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“.clearfix”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element. This clears the float. 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90" name="Picture 1" descr=""/>
          <p:cNvPicPr/>
          <p:nvPr/>
        </p:nvPicPr>
        <p:blipFill>
          <a:blip r:embed="rId1"/>
          <a:stretch/>
        </p:blipFill>
        <p:spPr>
          <a:xfrm>
            <a:off x="1898640" y="953280"/>
            <a:ext cx="3771720" cy="236196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Quick Demo!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2" name="Line 2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93" name="Picture 1" descr=""/>
          <p:cNvPicPr/>
          <p:nvPr/>
        </p:nvPicPr>
        <p:blipFill>
          <a:blip r:embed="rId1"/>
          <a:stretch/>
        </p:blipFill>
        <p:spPr>
          <a:xfrm>
            <a:off x="2057400" y="838080"/>
            <a:ext cx="5402160" cy="540972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Quick Demo!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Line 2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96" name="Picture 2" descr=""/>
          <p:cNvPicPr/>
          <p:nvPr/>
        </p:nvPicPr>
        <p:blipFill>
          <a:blip r:embed="rId1"/>
          <a:stretch/>
        </p:blipFill>
        <p:spPr>
          <a:xfrm>
            <a:off x="9360" y="748080"/>
            <a:ext cx="9134280" cy="350496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Quick Demo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i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Instructor: Demo 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(2-FloatExamples) 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dissolve/>
  </p:transition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Fantastic Guide on Floats ****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0" name="Line 2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01" name="Picture 11" descr=""/>
          <p:cNvPicPr/>
          <p:nvPr/>
        </p:nvPicPr>
        <p:blipFill>
          <a:blip r:embed="rId1"/>
          <a:stretch/>
        </p:blipFill>
        <p:spPr>
          <a:xfrm>
            <a:off x="3429720" y="835920"/>
            <a:ext cx="5485320" cy="46256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02" name="CustomShape 3"/>
          <p:cNvSpPr/>
          <p:nvPr/>
        </p:nvSpPr>
        <p:spPr>
          <a:xfrm>
            <a:off x="409320" y="5518080"/>
            <a:ext cx="8610120" cy="852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To all serious front-end developers (this is a </a:t>
            </a:r>
            <a:r>
              <a:rPr b="1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necessary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read):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br/>
            <a:r>
              <a:rPr b="0" lang="en-US" sz="22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2"/>
              </a:rPr>
              <a:t>https://css-tricks.com/all-about-floats/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03" name="Picture 13" descr=""/>
          <p:cNvPicPr/>
          <p:nvPr/>
        </p:nvPicPr>
        <p:blipFill>
          <a:blip r:embed="rId3"/>
          <a:stretch/>
        </p:blipFill>
        <p:spPr>
          <a:xfrm>
            <a:off x="304920" y="766440"/>
            <a:ext cx="2866680" cy="75204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2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Assignment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In this activity, you’ll flex your newfound floating skills by creating a conceptual layout. Eyeball the design to your best ability.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Check your Slack for more instructions.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&gt; YOUR TURN!!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7" name="CustomShape 4"/>
          <p:cNvSpPr/>
          <p:nvPr/>
        </p:nvSpPr>
        <p:spPr>
          <a:xfrm>
            <a:off x="2438280" y="124920"/>
            <a:ext cx="655272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Activity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3-FloatLayout-Activity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|  Suggested Time: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30 min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dissolve/>
  </p:transition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2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&gt; YOUR TURN!!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0" name="Picture 6" descr=""/>
          <p:cNvPicPr/>
          <p:nvPr/>
        </p:nvPicPr>
        <p:blipFill>
          <a:blip r:embed="rId1"/>
          <a:stretch/>
        </p:blipFill>
        <p:spPr>
          <a:xfrm>
            <a:off x="0" y="952560"/>
            <a:ext cx="9143640" cy="495252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Good work!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2" name="Picture 2" descr=""/>
          <p:cNvPicPr/>
          <p:nvPr/>
        </p:nvPicPr>
        <p:blipFill>
          <a:blip r:embed="rId1"/>
          <a:stretch/>
        </p:blipFill>
        <p:spPr>
          <a:xfrm>
            <a:off x="2190600" y="783720"/>
            <a:ext cx="4762080" cy="4762080"/>
          </a:xfrm>
          <a:prstGeom prst="rect">
            <a:avLst/>
          </a:prstGeom>
          <a:ln w="12600">
            <a:noFill/>
          </a:ln>
        </p:spPr>
      </p:pic>
      <p:sp>
        <p:nvSpPr>
          <p:cNvPr id="313" name="CustomShape 2"/>
          <p:cNvSpPr/>
          <p:nvPr/>
        </p:nvSpPr>
        <p:spPr>
          <a:xfrm>
            <a:off x="2286000" y="5807160"/>
            <a:ext cx="4571640" cy="394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Your brain may rest now…</a:t>
            </a:r>
            <a:endParaRPr b="0" lang="en-US" sz="2000" spc="-1" strike="noStrike">
              <a:latin typeface="Arial"/>
            </a:endParaRPr>
          </a:p>
        </p:txBody>
      </p:sp>
    </p:spTree>
  </p:cSld>
  <p:transition spd="slow">
    <p:dissolve/>
  </p:transition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2"/>
          <p:cNvSpPr/>
          <p:nvPr/>
        </p:nvSpPr>
        <p:spPr>
          <a:xfrm>
            <a:off x="304920" y="97920"/>
            <a:ext cx="868392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Video Walkthrough! (Highly, HIGHLY Recommend!!!)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6" name="Picture 3" descr=""/>
          <p:cNvPicPr/>
          <p:nvPr/>
        </p:nvPicPr>
        <p:blipFill>
          <a:blip r:embed="rId1"/>
          <a:stretch/>
        </p:blipFill>
        <p:spPr>
          <a:xfrm>
            <a:off x="304920" y="838080"/>
            <a:ext cx="8683920" cy="5024880"/>
          </a:xfrm>
          <a:prstGeom prst="rect">
            <a:avLst/>
          </a:prstGeom>
          <a:ln w="12600">
            <a:noFill/>
          </a:ln>
        </p:spPr>
      </p:pic>
      <p:sp>
        <p:nvSpPr>
          <p:cNvPr id="317" name="CustomShape 3"/>
          <p:cNvSpPr/>
          <p:nvPr/>
        </p:nvSpPr>
        <p:spPr>
          <a:xfrm>
            <a:off x="76320" y="5988240"/>
            <a:ext cx="8912520" cy="30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Video Link: </a:t>
            </a:r>
            <a:r>
              <a:rPr b="0" lang="en-US" sz="14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2"/>
              </a:rPr>
              <a:t>https://youtu.be/0lpxKw6E90Y</a:t>
            </a:r>
            <a:endParaRPr b="0" lang="en-US" sz="1400" spc="-1" strike="noStrike">
              <a:latin typeface="Arial"/>
            </a:endParaRPr>
          </a:p>
        </p:txBody>
      </p:sp>
    </p:spTree>
  </p:cSld>
  <p:transition spd="slow">
    <p:dissolve/>
  </p:transition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  <a:ea typeface="Arial"/>
              </a:rPr>
              <a:t>BREAK!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slow">
    <p:dissolv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Most Important of All….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304920" y="5715000"/>
            <a:ext cx="8740440" cy="517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  <a:spcBef>
                <a:spcPts val="499"/>
              </a:spcBef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Just Submit SOMETHING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(even if it seems pretty crummy)!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80" name="Picture 2" descr=""/>
          <p:cNvPicPr/>
          <p:nvPr/>
        </p:nvPicPr>
        <p:blipFill>
          <a:blip r:embed="rId1"/>
          <a:stretch/>
        </p:blipFill>
        <p:spPr>
          <a:xfrm>
            <a:off x="1523880" y="914400"/>
            <a:ext cx="6171840" cy="460404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  <a:ea typeface="Arial"/>
              </a:rPr>
              <a:t>CSS Positioning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slow">
    <p:dissolve/>
  </p:transition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Position: Static (Default)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21" name="Picture 3" descr=""/>
          <p:cNvPicPr/>
          <p:nvPr/>
        </p:nvPicPr>
        <p:blipFill>
          <a:blip r:embed="rId1"/>
          <a:stretch/>
        </p:blipFill>
        <p:spPr>
          <a:xfrm>
            <a:off x="304920" y="914400"/>
            <a:ext cx="2285640" cy="5309640"/>
          </a:xfrm>
          <a:prstGeom prst="rect">
            <a:avLst/>
          </a:prstGeom>
          <a:ln w="12600">
            <a:noFill/>
          </a:ln>
        </p:spPr>
      </p:pic>
      <p:sp>
        <p:nvSpPr>
          <p:cNvPr id="322" name="CustomShape 2"/>
          <p:cNvSpPr/>
          <p:nvPr/>
        </p:nvSpPr>
        <p:spPr>
          <a:xfrm>
            <a:off x="2819520" y="914400"/>
            <a:ext cx="61718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Four boxes placed statically (default) 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dissolve/>
  </p:transition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Position: Relative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3200400" y="914400"/>
            <a:ext cx="5790960" cy="1186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Switching the boxes to relative will nudge the boxes in relation to their “original” location.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25" name="Picture 4" descr=""/>
          <p:cNvPicPr/>
          <p:nvPr/>
        </p:nvPicPr>
        <p:blipFill>
          <a:blip r:embed="rId1"/>
          <a:stretch/>
        </p:blipFill>
        <p:spPr>
          <a:xfrm>
            <a:off x="304920" y="748080"/>
            <a:ext cx="2782800" cy="5652000"/>
          </a:xfrm>
          <a:prstGeom prst="rect">
            <a:avLst/>
          </a:prstGeom>
          <a:ln w="12600">
            <a:noFill/>
          </a:ln>
        </p:spPr>
      </p:pic>
      <p:pic>
        <p:nvPicPr>
          <p:cNvPr id="326" name="Picture 5" descr=""/>
          <p:cNvPicPr/>
          <p:nvPr/>
        </p:nvPicPr>
        <p:blipFill>
          <a:blip r:embed="rId2"/>
          <a:stretch/>
        </p:blipFill>
        <p:spPr>
          <a:xfrm>
            <a:off x="3733920" y="2155320"/>
            <a:ext cx="2773440" cy="416016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Position: Absolute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914400" y="5791320"/>
            <a:ext cx="784836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Positioned relative to nearest positioned ancestor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29" name="Picture 9" descr=""/>
          <p:cNvPicPr/>
          <p:nvPr/>
        </p:nvPicPr>
        <p:blipFill>
          <a:blip r:embed="rId1"/>
          <a:stretch/>
        </p:blipFill>
        <p:spPr>
          <a:xfrm>
            <a:off x="6781680" y="980280"/>
            <a:ext cx="2230920" cy="4461840"/>
          </a:xfrm>
          <a:prstGeom prst="rect">
            <a:avLst/>
          </a:prstGeom>
          <a:ln w="12600">
            <a:noFill/>
          </a:ln>
        </p:spPr>
      </p:pic>
      <p:pic>
        <p:nvPicPr>
          <p:cNvPr id="330" name="Picture 11" descr=""/>
          <p:cNvPicPr/>
          <p:nvPr/>
        </p:nvPicPr>
        <p:blipFill>
          <a:blip r:embed="rId2"/>
          <a:stretch/>
        </p:blipFill>
        <p:spPr>
          <a:xfrm>
            <a:off x="304920" y="980280"/>
            <a:ext cx="6138720" cy="446184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transition spd="slow">
    <p:dissolve/>
  </p:transition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457200" y="5791320"/>
            <a:ext cx="8686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Position with exact coordinates to the browser window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Position: Fixed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3" name="Picture 2" descr=""/>
          <p:cNvPicPr/>
          <p:nvPr/>
        </p:nvPicPr>
        <p:blipFill>
          <a:blip r:embed="rId1"/>
          <a:stretch/>
        </p:blipFill>
        <p:spPr>
          <a:xfrm>
            <a:off x="457200" y="914400"/>
            <a:ext cx="5724000" cy="45716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34" name="Picture 6" descr=""/>
          <p:cNvPicPr/>
          <p:nvPr/>
        </p:nvPicPr>
        <p:blipFill>
          <a:blip r:embed="rId2"/>
          <a:stretch/>
        </p:blipFill>
        <p:spPr>
          <a:xfrm>
            <a:off x="6477120" y="914400"/>
            <a:ext cx="2361960" cy="458532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Layering with Z-Index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6" name="Picture 2" descr=""/>
          <p:cNvPicPr/>
          <p:nvPr/>
        </p:nvPicPr>
        <p:blipFill>
          <a:blip r:embed="rId1"/>
          <a:stretch/>
        </p:blipFill>
        <p:spPr>
          <a:xfrm>
            <a:off x="304920" y="914400"/>
            <a:ext cx="8268120" cy="4571640"/>
          </a:xfrm>
          <a:prstGeom prst="rect">
            <a:avLst/>
          </a:prstGeom>
          <a:ln w="12600">
            <a:noFill/>
          </a:ln>
        </p:spPr>
      </p:pic>
      <p:sp>
        <p:nvSpPr>
          <p:cNvPr id="337" name="CustomShape 2"/>
          <p:cNvSpPr/>
          <p:nvPr/>
        </p:nvSpPr>
        <p:spPr>
          <a:xfrm>
            <a:off x="363600" y="5331600"/>
            <a:ext cx="8686440" cy="8211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Z-Index allows you to layer elements on top of each other when they’re positioned.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dissolve/>
  </p:transition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304920" y="97920"/>
            <a:ext cx="693396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Hiding Things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304920" y="4419720"/>
            <a:ext cx="8610120" cy="1680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“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Display: none” allows us to hide elements from view.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This will become useful in later sections, when we’ll be hiding and revealing specific HTML elements of our choice.  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40" name="Picture 4" descr=""/>
          <p:cNvPicPr/>
          <p:nvPr/>
        </p:nvPicPr>
        <p:blipFill>
          <a:blip r:embed="rId1"/>
          <a:stretch/>
        </p:blipFill>
        <p:spPr>
          <a:xfrm>
            <a:off x="274320" y="798480"/>
            <a:ext cx="2163600" cy="339372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Quick Demo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i="1" lang="en-US" sz="3600" spc="-1" strike="noStrike">
                <a:solidFill>
                  <a:srgbClr val="000000"/>
                </a:solidFill>
                <a:latin typeface="Arial"/>
                <a:ea typeface="Arial"/>
              </a:rPr>
              <a:t>Instructor: Demo 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(5-CSS_PositionedLayout) </a:t>
            </a:r>
            <a:endParaRPr b="0" lang="en-US" sz="2800" spc="-1" strike="noStrike">
              <a:latin typeface="Arial"/>
            </a:endParaRPr>
          </a:p>
        </p:txBody>
      </p:sp>
    </p:spTree>
  </p:cSld>
  <p:transition spd="slow">
    <p:dissolve/>
  </p:transition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2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Video Walkthrough!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5" name="CustomShape 3"/>
          <p:cNvSpPr/>
          <p:nvPr/>
        </p:nvSpPr>
        <p:spPr>
          <a:xfrm>
            <a:off x="76320" y="5988240"/>
            <a:ext cx="8912520" cy="302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Video Link: </a:t>
            </a:r>
            <a:r>
              <a:rPr b="0" lang="en-US" sz="14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1"/>
              </a:rPr>
              <a:t>https://youtu.be/sHfJn0jqBro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46" name="Picture 1" descr=""/>
          <p:cNvPicPr/>
          <p:nvPr/>
        </p:nvPicPr>
        <p:blipFill>
          <a:blip r:embed="rId2"/>
          <a:stretch/>
        </p:blipFill>
        <p:spPr>
          <a:xfrm>
            <a:off x="267120" y="716760"/>
            <a:ext cx="8428680" cy="502884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304920" y="97920"/>
            <a:ext cx="693396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Great Resource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409320" y="5348880"/>
            <a:ext cx="8610120" cy="11613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257040" indent="-2566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Another great read for front-end developers:</a:t>
            </a:r>
            <a:br/>
            <a:r>
              <a:rPr b="0" lang="en-US" sz="2000" spc="-1" strike="noStrike" u="sng">
                <a:solidFill>
                  <a:srgbClr val="0000ff"/>
                </a:solidFill>
                <a:uFillTx/>
                <a:latin typeface="Arial"/>
                <a:ea typeface="Arial"/>
                <a:hlinkClick r:id="rId1"/>
              </a:rPr>
              <a:t>http://learn.shayhowe.com/html-css/positioning-content/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349" name="Picture 4" descr=""/>
          <p:cNvPicPr/>
          <p:nvPr/>
        </p:nvPicPr>
        <p:blipFill>
          <a:blip r:embed="rId2"/>
          <a:stretch/>
        </p:blipFill>
        <p:spPr>
          <a:xfrm>
            <a:off x="378720" y="820440"/>
            <a:ext cx="8536320" cy="355104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  <a:ea typeface="Arial"/>
              </a:rPr>
              <a:t>Warning!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slow">
    <p:dissolve/>
  </p:transition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2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Assignment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In this activity, you’ll flex your newfound positioning skills by creating another conceptual layout. Eyeball the design to your best ability.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Check your Slack for additional instructions.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&gt; YOUR TURN!!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3" name="CustomShape 4"/>
          <p:cNvSpPr/>
          <p:nvPr/>
        </p:nvSpPr>
        <p:spPr>
          <a:xfrm>
            <a:off x="2286000" y="124920"/>
            <a:ext cx="6705360" cy="363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6-CSS_Positioned_Activity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|  Suggested Time: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30 min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dissolve/>
  </p:transition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2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&gt; YOUR TURN!!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56" name="Picture 4" descr=""/>
          <p:cNvPicPr/>
          <p:nvPr/>
        </p:nvPicPr>
        <p:blipFill>
          <a:blip r:embed="rId1"/>
          <a:stretch/>
        </p:blipFill>
        <p:spPr>
          <a:xfrm>
            <a:off x="1295280" y="748080"/>
            <a:ext cx="6762240" cy="550404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2"/>
          <p:cNvSpPr/>
          <p:nvPr/>
        </p:nvSpPr>
        <p:spPr>
          <a:xfrm>
            <a:off x="304920" y="97920"/>
            <a:ext cx="868392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Video Walkthrough!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76320" y="5988240"/>
            <a:ext cx="8912520" cy="303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Video Link: </a:t>
            </a:r>
            <a:r>
              <a:rPr b="0" lang="en-US" sz="1400" spc="-1" strike="noStrike" u="sng">
                <a:solidFill>
                  <a:srgbClr val="0000ff"/>
                </a:solidFill>
                <a:uFillTx/>
                <a:latin typeface="Calibri"/>
                <a:ea typeface="Calibri"/>
                <a:hlinkClick r:id="rId1"/>
              </a:rPr>
              <a:t>https://youtu.be/yWXgnQaWSW0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60" name="Picture 1" descr=""/>
          <p:cNvPicPr/>
          <p:nvPr/>
        </p:nvPicPr>
        <p:blipFill>
          <a:blip r:embed="rId2"/>
          <a:srcRect l="0" t="0" r="0" b="13461"/>
          <a:stretch/>
        </p:blipFill>
        <p:spPr>
          <a:xfrm>
            <a:off x="734760" y="712800"/>
            <a:ext cx="7799400" cy="514548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Advice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4419720" y="1525680"/>
            <a:ext cx="4647960" cy="3958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/>
          <a:p>
            <a:pPr algn="ctr">
              <a:lnSpc>
                <a:spcPct val="100000"/>
              </a:lnSpc>
            </a:pPr>
            <a:r>
              <a:rPr b="1" i="1" lang="en-US" sz="2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Re-do this at home. </a:t>
            </a:r>
            <a:br/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We designed this exercise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to firm up your HTML/CSS skills.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2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REMEMBER: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The best way to learn 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web development 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is to PRACTICE!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63" name="Picture 2" descr=""/>
          <p:cNvPicPr/>
          <p:nvPr/>
        </p:nvPicPr>
        <p:blipFill>
          <a:blip r:embed="rId1"/>
          <a:stretch/>
        </p:blipFill>
        <p:spPr>
          <a:xfrm>
            <a:off x="228600" y="914400"/>
            <a:ext cx="4074480" cy="51811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transition spd="slow">
    <p:dissolve/>
  </p:transition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  <a:ea typeface="Arial"/>
              </a:rPr>
              <a:t>Chrome Inspector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slow">
    <p:dissolve/>
  </p:transition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Chrome Inspector is Your Friend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66" name="Picture 1" descr=""/>
          <p:cNvPicPr/>
          <p:nvPr/>
        </p:nvPicPr>
        <p:blipFill>
          <a:blip r:embed="rId1"/>
          <a:stretch/>
        </p:blipFill>
        <p:spPr>
          <a:xfrm>
            <a:off x="4680" y="797400"/>
            <a:ext cx="9138960" cy="4490640"/>
          </a:xfrm>
          <a:prstGeom prst="rect">
            <a:avLst/>
          </a:prstGeom>
          <a:ln w="12600">
            <a:noFill/>
          </a:ln>
        </p:spPr>
      </p:pic>
      <p:sp>
        <p:nvSpPr>
          <p:cNvPr id="367" name="CustomShape 2"/>
          <p:cNvSpPr/>
          <p:nvPr/>
        </p:nvSpPr>
        <p:spPr>
          <a:xfrm>
            <a:off x="116640" y="5410080"/>
            <a:ext cx="8915040" cy="885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257040" indent="-2566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To access chrome inspector, right click on a page. Then hit “Inspect.”</a:t>
            </a:r>
            <a:endParaRPr b="0" lang="en-US" sz="20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It will allow you to inspect the HTML, CSS and more!</a:t>
            </a:r>
            <a:endParaRPr b="0" lang="en-US" sz="2200" spc="-1" strike="noStrike">
              <a:latin typeface="Arial"/>
            </a:endParaRPr>
          </a:p>
        </p:txBody>
      </p:sp>
    </p:spTree>
  </p:cSld>
  <p:transition spd="slow">
    <p:dissolve/>
  </p:transition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Chrome Inspector is Your Friend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69" name="Picture 6" descr=""/>
          <p:cNvPicPr/>
          <p:nvPr/>
        </p:nvPicPr>
        <p:blipFill>
          <a:blip r:embed="rId1"/>
          <a:stretch/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70" name="CustomShape 2"/>
          <p:cNvSpPr/>
          <p:nvPr/>
        </p:nvSpPr>
        <p:spPr>
          <a:xfrm>
            <a:off x="116640" y="5181480"/>
            <a:ext cx="8915040" cy="1148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257040" indent="-2566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You can even edit the HTML/CSS of a webpage and instantly view your changes in the browser! </a:t>
            </a:r>
            <a:endParaRPr b="0" lang="en-US" sz="20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This works on any website, whether yours or not.</a:t>
            </a:r>
            <a:endParaRPr b="0" lang="en-US" sz="2000" spc="-1" strike="noStrike">
              <a:latin typeface="Arial"/>
            </a:endParaRPr>
          </a:p>
        </p:txBody>
      </p:sp>
    </p:spTree>
  </p:cSld>
  <p:transition spd="slow">
    <p:dissolve/>
  </p:transition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Next Class! 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0" y="2057400"/>
            <a:ext cx="9067320" cy="2545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We’ll be coming back to this 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in our next class.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dissolve/>
  </p:transition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  <a:ea typeface="Arial"/>
              </a:rPr>
              <a:t>Recap + Reassurances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slow">
    <p:dissolve/>
  </p:transition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Picture 2" descr=""/>
          <p:cNvPicPr/>
          <p:nvPr/>
        </p:nvPicPr>
        <p:blipFill>
          <a:blip r:embed="rId1"/>
          <a:stretch/>
        </p:blipFill>
        <p:spPr>
          <a:xfrm>
            <a:off x="304920" y="-76320"/>
            <a:ext cx="8686440" cy="6949080"/>
          </a:xfrm>
          <a:prstGeom prst="rect">
            <a:avLst/>
          </a:prstGeom>
          <a:ln w="12600"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Brace Yourselves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52280" y="653760"/>
            <a:ext cx="8915040" cy="109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Today is going to be a bit tough.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228600" y="5181480"/>
            <a:ext cx="8915040" cy="109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rmAutofit/>
          </a:bodyPr>
          <a:p>
            <a:pPr algn="ctr">
              <a:lnSpc>
                <a:spcPct val="80000"/>
              </a:lnSpc>
            </a:pPr>
            <a:r>
              <a:rPr b="1" i="1" lang="en-US" sz="3300" spc="-1" strike="noStrike">
                <a:solidFill>
                  <a:srgbClr val="000000"/>
                </a:solidFill>
                <a:latin typeface="Arial"/>
                <a:ea typeface="Arial"/>
              </a:rPr>
              <a:t>But trust us! </a:t>
            </a:r>
            <a:endParaRPr b="0" lang="en-US" sz="3300" spc="-1" strike="noStrike">
              <a:latin typeface="Arial"/>
            </a:endParaRPr>
          </a:p>
          <a:p>
            <a:pPr algn="ctr">
              <a:lnSpc>
                <a:spcPct val="80000"/>
              </a:lnSpc>
            </a:pPr>
            <a:r>
              <a:rPr b="0" i="1" lang="en-US" sz="3300" spc="-1" strike="noStrike">
                <a:solidFill>
                  <a:srgbClr val="000000"/>
                </a:solidFill>
                <a:latin typeface="Arial"/>
                <a:ea typeface="Arial"/>
              </a:rPr>
              <a:t>It will all look easy a few weeks from now.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185" name="Picture 5" descr=""/>
          <p:cNvPicPr/>
          <p:nvPr/>
        </p:nvPicPr>
        <p:blipFill>
          <a:blip r:embed="rId1"/>
          <a:stretch/>
        </p:blipFill>
        <p:spPr>
          <a:xfrm>
            <a:off x="1752480" y="1707840"/>
            <a:ext cx="5486040" cy="3517920"/>
          </a:xfrm>
          <a:prstGeom prst="rect">
            <a:avLst/>
          </a:prstGeom>
          <a:ln w="12600">
            <a:noFill/>
          </a:ln>
        </p:spPr>
      </p:pic>
    </p:spTree>
  </p:cSld>
  <p:transition spd="slow">
    <p:dissolve/>
  </p:transition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  <a:ea typeface="Arial"/>
              </a:rPr>
              <a:t>Questions?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slow">
    <p:dissolve/>
  </p:transition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  <a:ea typeface="Arial"/>
              </a:rPr>
              <a:t>EXTRA MATERIAL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slow">
    <p:dissolve/>
  </p:transition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&gt; YOUR TURN!!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3"/>
          <p:cNvSpPr/>
          <p:nvPr/>
        </p:nvSpPr>
        <p:spPr>
          <a:xfrm>
            <a:off x="304920" y="914400"/>
            <a:ext cx="8686440" cy="48445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Assignment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Take a website you commonly visit (Amazon, Google, Huff Po, etc.) and heavily modify it with Google Developer Tools.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You have 15 minutes to test Chrome Inspector. Try modifying: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Content (change words).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Colors.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Spacing.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Any other CSS style rules.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When you’re done, send a screenshot to your class’s Slack.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dissolve/>
  </p:transition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  <a:ea typeface="Arial"/>
              </a:rPr>
              <a:t>CSS Resets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slow">
    <p:dissolve/>
  </p:transition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100" spc="-1" strike="noStrike">
                <a:solidFill>
                  <a:srgbClr val="000000"/>
                </a:solidFill>
                <a:latin typeface="Arial"/>
                <a:ea typeface="Arial"/>
              </a:rPr>
              <a:t>Loading Multiple CSS Files ***(Very Important!!!)***</a:t>
            </a:r>
            <a:endParaRPr b="0" lang="en-US" sz="21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82" name="Picture 3" descr=""/>
          <p:cNvPicPr/>
          <p:nvPr/>
        </p:nvPicPr>
        <p:blipFill>
          <a:blip r:embed="rId1"/>
          <a:stretch/>
        </p:blipFill>
        <p:spPr>
          <a:xfrm>
            <a:off x="331560" y="762120"/>
            <a:ext cx="8544960" cy="3141360"/>
          </a:xfrm>
          <a:prstGeom prst="rect">
            <a:avLst/>
          </a:prstGeom>
          <a:ln w="12600">
            <a:noFill/>
          </a:ln>
        </p:spPr>
      </p:pic>
      <p:sp>
        <p:nvSpPr>
          <p:cNvPr id="383" name="CustomShape 2"/>
          <p:cNvSpPr/>
          <p:nvPr/>
        </p:nvSpPr>
        <p:spPr>
          <a:xfrm>
            <a:off x="321480" y="3977280"/>
            <a:ext cx="8555040" cy="2513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257040" indent="-2566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We can link our documents to more than one stylesheet at a time—one of the most powerful features of CSS/HTML.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By tapping into different stylesheets simultaneously, we can create complex layouts with plenty of design rules.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18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Just remember: the loading </a:t>
            </a:r>
            <a:r>
              <a:rPr b="1" i="1" lang="en-US" sz="18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order matters!!!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dissolve/>
  </p:transition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What Browser?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457200" y="1600200"/>
            <a:ext cx="8229240" cy="35049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i="1" lang="en-US" sz="3000" spc="-1" strike="noStrike">
                <a:solidFill>
                  <a:srgbClr val="000000"/>
                </a:solidFill>
                <a:latin typeface="Arial"/>
                <a:ea typeface="Arial"/>
              </a:rPr>
              <a:t>By a show of hands…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i="1" lang="en-US" sz="4200" spc="-1" strike="noStrike">
                <a:solidFill>
                  <a:srgbClr val="000000"/>
                </a:solidFill>
                <a:latin typeface="Arial"/>
                <a:ea typeface="Arial"/>
              </a:rPr>
              <a:t>Which browser do you use?</a:t>
            </a:r>
            <a:endParaRPr b="0" lang="en-US" sz="4200" spc="-1" strike="noStrike">
              <a:latin typeface="Arial"/>
            </a:endParaRPr>
          </a:p>
        </p:txBody>
      </p:sp>
    </p:spTree>
  </p:cSld>
  <p:transition spd="slow">
    <p:dissolve/>
  </p:transition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Battle of the Browsers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87" name="Picture 2" descr=""/>
          <p:cNvPicPr/>
          <p:nvPr/>
        </p:nvPicPr>
        <p:blipFill>
          <a:blip r:embed="rId1"/>
          <a:stretch/>
        </p:blipFill>
        <p:spPr>
          <a:xfrm>
            <a:off x="304920" y="1003320"/>
            <a:ext cx="3809520" cy="5057280"/>
          </a:xfrm>
          <a:prstGeom prst="rect">
            <a:avLst/>
          </a:prstGeom>
          <a:ln w="12600">
            <a:noFill/>
          </a:ln>
        </p:spPr>
      </p:pic>
      <p:sp>
        <p:nvSpPr>
          <p:cNvPr id="388" name="CustomShape 2"/>
          <p:cNvSpPr/>
          <p:nvPr/>
        </p:nvSpPr>
        <p:spPr>
          <a:xfrm>
            <a:off x="4724280" y="1307880"/>
            <a:ext cx="4320720" cy="4191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257040" indent="-2566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Under the hood, web browsers often </a:t>
            </a:r>
            <a:r>
              <a:rPr b="1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render webpages differently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 than their competition.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0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These disparities could mean HTML/CSS displaying differently  in each web client.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0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Because of these potential divergences, web developers need to make their websites </a:t>
            </a:r>
            <a:r>
              <a:rPr b="1" lang="en-US" sz="20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cross-browser compatible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.</a:t>
            </a:r>
            <a:endParaRPr b="0" lang="en-US" sz="2000" spc="-1" strike="noStrike">
              <a:latin typeface="Arial"/>
            </a:endParaRPr>
          </a:p>
        </p:txBody>
      </p:sp>
    </p:spTree>
  </p:cSld>
  <p:transition spd="slow">
    <p:dissolve/>
  </p:transition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Reset.css (or Normalize.css)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90" name="Picture 4" descr=""/>
          <p:cNvPicPr/>
          <p:nvPr/>
        </p:nvPicPr>
        <p:blipFill>
          <a:blip r:embed="rId1"/>
          <a:stretch/>
        </p:blipFill>
        <p:spPr>
          <a:xfrm>
            <a:off x="1143000" y="783720"/>
            <a:ext cx="6867000" cy="3672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91" name="CustomShape 2"/>
          <p:cNvSpPr/>
          <p:nvPr/>
        </p:nvSpPr>
        <p:spPr>
          <a:xfrm>
            <a:off x="152280" y="4586760"/>
            <a:ext cx="8882280" cy="16804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Reset.css will “reset” all browser-specific CSS. This means your site will appear the same in all browsers.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257040" indent="-2566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However, you will have to re-style everything yourself.</a:t>
            </a:r>
            <a:endParaRPr b="0" lang="en-US" sz="2200" spc="-1" strike="noStrike">
              <a:latin typeface="Arial"/>
            </a:endParaRPr>
          </a:p>
        </p:txBody>
      </p:sp>
    </p:spTree>
  </p:cSld>
  <p:transition spd="slow">
    <p:dissolve/>
  </p:transition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Why CSS Resets Matter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228600" y="1307880"/>
            <a:ext cx="8740440" cy="2173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4568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StarSymbol"/>
              <a:buAutoNum type="arabicPeriod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It’s important for creating browser-compatible websites.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StarSymbol"/>
              <a:buAutoNum type="arabicPeriod" startAt="2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It’s an example of using someone else’s CSS in </a:t>
            </a:r>
            <a:r>
              <a:rPr b="0" i="1" lang="en-US" sz="22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your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website!!!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99"/>
              </a:spcBef>
            </a:pPr>
            <a:endParaRPr b="0" lang="en-US" sz="2200" spc="-1" strike="noStrike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StarSymbol"/>
              <a:buAutoNum type="arabicPeriod" startAt="3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It’s a common Front-End Developer Interview question.</a:t>
            </a:r>
            <a:endParaRPr b="0" lang="en-US" sz="2200" spc="-1" strike="noStrike">
              <a:latin typeface="Arial"/>
            </a:endParaRPr>
          </a:p>
        </p:txBody>
      </p:sp>
    </p:spTree>
  </p:cSld>
  <p:transition spd="slow">
    <p:dissolve/>
  </p:transition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304920" y="97920"/>
            <a:ext cx="5257440" cy="455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&gt; YOUR TURN!!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rgbClr val="f2f2f2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3"/>
          <p:cNvSpPr/>
          <p:nvPr/>
        </p:nvSpPr>
        <p:spPr>
          <a:xfrm>
            <a:off x="304920" y="914400"/>
            <a:ext cx="8686440" cy="2284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Assignment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Follow the instructions given via Slack to incorporate a reset.css file in a basic HTML file.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Note the impact of the reset file makes after you include it.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dissolve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Arial"/>
              </a:rPr>
              <a:t>Brace Yourselves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0" y="2057400"/>
            <a:ext cx="9067320" cy="25455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45720" rIns="4572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1" i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Don’t expect to understand EVERYTHING at once. 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4000" spc="-1" strike="noStrike">
                <a:solidFill>
                  <a:srgbClr val="000000"/>
                </a:solidFill>
                <a:latin typeface="Arial"/>
                <a:ea typeface="Arial"/>
              </a:rPr>
              <a:t>Today is all about getting immersed.</a:t>
            </a:r>
            <a:endParaRPr b="0" lang="en-US" sz="4000" spc="-1" strike="noStrike">
              <a:latin typeface="Arial"/>
            </a:endParaRPr>
          </a:p>
        </p:txBody>
      </p:sp>
    </p:spTree>
  </p:cSld>
  <p:transition spd="slow">
    <p:dissolve/>
  </p:transition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 w="12600">
            <a:noFill/>
          </a:ln>
        </p:spPr>
        <p:txBody>
          <a:bodyPr lIns="45720" rIns="45720" tIns="45000" bIns="45000" anchor="ctr"/>
          <a:p>
            <a:pPr>
              <a:lnSpc>
                <a:spcPct val="90000"/>
              </a:lnSpc>
            </a:pPr>
            <a:r>
              <a:rPr b="1" i="1" lang="en-US" sz="4100" spc="-1" strike="noStrike">
                <a:solidFill>
                  <a:srgbClr val="ffffff"/>
                </a:solidFill>
                <a:latin typeface="Arial"/>
                <a:ea typeface="Arial"/>
              </a:rPr>
              <a:t>CSS Recap</a:t>
            </a:r>
            <a:endParaRPr b="0" lang="en-US" sz="41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ransition spd="slow">
    <p:dissolve/>
  </p:transition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LibreOffice/6.0.3.2$Linux_X86_64 LibreOffice_project/00m0$Build-2</Application>
  <Words>1892</Words>
  <Paragraphs>323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2018-06-29T23:49:34Z</dcterms:modified>
  <cp:revision>7</cp:revision>
  <dc:subject/>
  <dc:title>Heroes of CSS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9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79</vt:i4>
  </property>
</Properties>
</file>